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6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228600" y="0"/>
            <a:ext cx="8915400" cy="17526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History 321: </a:t>
            </a:r>
            <a:br>
              <a:rPr lang="en-US" sz="3600" dirty="0" smtClean="0"/>
            </a:br>
            <a:r>
              <a:rPr lang="en-US" sz="3600" dirty="0" smtClean="0"/>
              <a:t>State and Society in Early Modern Europe:</a:t>
            </a:r>
            <a:br>
              <a:rPr lang="en-US" sz="3600" dirty="0" smtClean="0"/>
            </a:br>
            <a:r>
              <a:rPr lang="en-US" sz="3600" dirty="0" smtClean="0"/>
              <a:t>The Thirty Years War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514566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828800"/>
          </a:xfrm>
        </p:spPr>
        <p:txBody>
          <a:bodyPr/>
          <a:lstStyle/>
          <a:p>
            <a:r>
              <a:rPr lang="en-CA" dirty="0" smtClean="0"/>
              <a:t>Tutorial 5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48000"/>
            <a:ext cx="7162800" cy="2611902"/>
          </a:xfrm>
        </p:spPr>
        <p:txBody>
          <a:bodyPr>
            <a:normAutofit/>
          </a:bodyPr>
          <a:lstStyle/>
          <a:p>
            <a:r>
              <a:rPr lang="en-CA" sz="3200" smtClean="0"/>
              <a:t>5 February 2015</a:t>
            </a:r>
            <a:endParaRPr lang="en-CA" sz="3200" dirty="0" smtClean="0"/>
          </a:p>
          <a:p>
            <a:pPr>
              <a:spcAft>
                <a:spcPts val="1200"/>
              </a:spcAft>
            </a:pPr>
            <a:r>
              <a:rPr lang="en-CA" sz="3200" i="1" dirty="0" smtClean="0"/>
              <a:t>Sourcebook</a:t>
            </a:r>
            <a:r>
              <a:rPr lang="en-CA" sz="3200" dirty="0" smtClean="0"/>
              <a:t>, documents </a:t>
            </a:r>
            <a:r>
              <a:rPr lang="en-US" sz="3200" dirty="0" smtClean="0"/>
              <a:t>31-33</a:t>
            </a:r>
            <a:r>
              <a:rPr lang="en-US" sz="3200" dirty="0"/>
              <a:t>, </a:t>
            </a:r>
            <a:r>
              <a:rPr lang="en-US" sz="3200" dirty="0" smtClean="0"/>
              <a:t>41-65</a:t>
            </a:r>
          </a:p>
          <a:p>
            <a:pPr algn="l"/>
            <a:r>
              <a:rPr lang="en-US" sz="3200" dirty="0" smtClean="0"/>
              <a:t>REMINDER: Preliminary Bibliographies are due in class today!</a:t>
            </a:r>
            <a:endParaRPr lang="en-US" sz="3200" dirty="0"/>
          </a:p>
          <a:p>
            <a:endParaRPr lang="en-CA" sz="3200" i="1" dirty="0"/>
          </a:p>
        </p:txBody>
      </p:sp>
    </p:spTree>
    <p:extLst>
      <p:ext uri="{BB962C8B-B14F-4D97-AF65-F5344CB8AC3E}">
        <p14:creationId xmlns:p14="http://schemas.microsoft.com/office/powerpoint/2010/main" val="532559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Autofit/>
          </a:bodyPr>
          <a:lstStyle/>
          <a:p>
            <a:r>
              <a:rPr lang="en-CA" sz="3600" dirty="0" smtClean="0"/>
              <a:t>Questions</a:t>
            </a:r>
            <a:endParaRPr lang="en-CA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990600"/>
            <a:ext cx="8382000" cy="5562600"/>
          </a:xfrm>
        </p:spPr>
        <p:txBody>
          <a:bodyPr>
            <a:normAutofit lnSpcReduction="10000"/>
          </a:bodyPr>
          <a:lstStyle/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do the assigned documents tell you about the Thirty Years War, of the functioning of individual states, and the relationship among states?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Do the assigned documents support or challenge Wilson’s argument about the Thirty Years War?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Why were Spain and the Dutch Republic prepared to discontinue the Twelve Years Truce and resume fighting?  What do you think of Philip IV’s assessment of Spain’s strength?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was the objective of the Treaty of the Hague (1625)? Was the satire of it justified?</a:t>
            </a:r>
          </a:p>
        </p:txBody>
      </p:sp>
    </p:spTree>
    <p:extLst>
      <p:ext uri="{BB962C8B-B14F-4D97-AF65-F5344CB8AC3E}">
        <p14:creationId xmlns:p14="http://schemas.microsoft.com/office/powerpoint/2010/main" val="2899409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Questions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090160"/>
          </a:xfrm>
        </p:spPr>
        <p:txBody>
          <a:bodyPr>
            <a:normAutofit/>
          </a:bodyPr>
          <a:lstStyle/>
          <a:p>
            <a:pPr marL="651510" indent="-514350">
              <a:buFont typeface="+mj-lt"/>
              <a:buAutoNum type="arabicPeriod" startAt="5"/>
            </a:pPr>
            <a:r>
              <a:rPr lang="en-CA" dirty="0"/>
              <a:t>What can we learn from document 43?</a:t>
            </a:r>
          </a:p>
          <a:p>
            <a:pPr marL="651510" indent="-514350">
              <a:buFont typeface="+mj-lt"/>
              <a:buAutoNum type="arabicPeriod" startAt="5"/>
            </a:pPr>
            <a:r>
              <a:rPr lang="en-CA" dirty="0" smtClean="0"/>
              <a:t>What </a:t>
            </a:r>
            <a:r>
              <a:rPr lang="en-CA" dirty="0"/>
              <a:t>did the Peace of </a:t>
            </a:r>
            <a:r>
              <a:rPr lang="en-CA" dirty="0" err="1"/>
              <a:t>Lübeck</a:t>
            </a:r>
            <a:r>
              <a:rPr lang="en-CA" dirty="0"/>
              <a:t> (1629) stipulate</a:t>
            </a:r>
            <a:r>
              <a:rPr lang="en-CA" dirty="0" smtClean="0"/>
              <a:t>?</a:t>
            </a:r>
          </a:p>
          <a:p>
            <a:pPr marL="651510" indent="-514350">
              <a:buFont typeface="+mj-lt"/>
              <a:buAutoNum type="arabicPeriod" startAt="5"/>
            </a:pPr>
            <a:r>
              <a:rPr lang="en-CA" dirty="0" smtClean="0"/>
              <a:t>What do documents 44, 47-60 tell you about Wallenstein, Ferdinand II, and their relationship?  Consider their military and political objectives.</a:t>
            </a:r>
          </a:p>
          <a:p>
            <a:pPr marL="651510" indent="-514350">
              <a:buFont typeface="+mj-lt"/>
              <a:buAutoNum type="arabicPeriod" startAt="5"/>
            </a:pPr>
            <a:r>
              <a:rPr lang="en-CA" dirty="0" smtClean="0"/>
              <a:t>Wilson described the Edict of Restitution (1629) as a “blunder of the first order” (</a:t>
            </a:r>
            <a:r>
              <a:rPr lang="en-CA" i="1" dirty="0" smtClean="0"/>
              <a:t>Europe’s Tragedy</a:t>
            </a:r>
            <a:r>
              <a:rPr lang="en-CA" dirty="0" smtClean="0"/>
              <a:t>, p. 453).  Does your reading of documents 62-65 confirm this assessment?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455189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38</TotalTime>
  <Words>197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Book Antiqua</vt:lpstr>
      <vt:lpstr>Lucida Sans</vt:lpstr>
      <vt:lpstr>Wingdings</vt:lpstr>
      <vt:lpstr>Wingdings 2</vt:lpstr>
      <vt:lpstr>Wingdings 3</vt:lpstr>
      <vt:lpstr>Apex</vt:lpstr>
      <vt:lpstr>History 321:  State and Society in Early Modern Europe: The Thirty Years War</vt:lpstr>
      <vt:lpstr>Tutorial 5</vt:lpstr>
      <vt:lpstr>Questions</vt:lpstr>
      <vt:lpstr>Questions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321:  State and Society in Early Modern Europe: The Thirty Years War</dc:title>
  <dc:creator>Hilmar</dc:creator>
  <cp:lastModifiedBy>Hilmar Pabel</cp:lastModifiedBy>
  <cp:revision>7</cp:revision>
  <dcterms:created xsi:type="dcterms:W3CDTF">2006-08-16T00:00:00Z</dcterms:created>
  <dcterms:modified xsi:type="dcterms:W3CDTF">2014-12-01T22:22:22Z</dcterms:modified>
</cp:coreProperties>
</file>